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945" r:id="rId3"/>
    <p:sldId id="946" r:id="rId4"/>
    <p:sldId id="271" r:id="rId5"/>
    <p:sldId id="276" r:id="rId6"/>
    <p:sldId id="981" r:id="rId7"/>
    <p:sldId id="278" r:id="rId8"/>
    <p:sldId id="279" r:id="rId9"/>
    <p:sldId id="947" r:id="rId10"/>
    <p:sldId id="955" r:id="rId11"/>
    <p:sldId id="989" r:id="rId12"/>
    <p:sldId id="990" r:id="rId13"/>
    <p:sldId id="988" r:id="rId14"/>
    <p:sldId id="992" r:id="rId15"/>
    <p:sldId id="926" r:id="rId16"/>
    <p:sldId id="995" r:id="rId17"/>
    <p:sldId id="927" r:id="rId18"/>
    <p:sldId id="998" r:id="rId19"/>
    <p:sldId id="997" r:id="rId20"/>
    <p:sldId id="928" r:id="rId21"/>
    <p:sldId id="948" r:id="rId22"/>
    <p:sldId id="956" r:id="rId23"/>
    <p:sldId id="993" r:id="rId24"/>
    <p:sldId id="957" r:id="rId25"/>
    <p:sldId id="999" r:id="rId26"/>
    <p:sldId id="929" r:id="rId27"/>
    <p:sldId id="962" r:id="rId28"/>
    <p:sldId id="958" r:id="rId29"/>
    <p:sldId id="925" r:id="rId30"/>
    <p:sldId id="952" r:id="rId31"/>
    <p:sldId id="396" r:id="rId32"/>
    <p:sldId id="905" r:id="rId33"/>
    <p:sldId id="951" r:id="rId34"/>
    <p:sldId id="977" r:id="rId35"/>
    <p:sldId id="978" r:id="rId36"/>
    <p:sldId id="274" r:id="rId37"/>
    <p:sldId id="275" r:id="rId38"/>
    <p:sldId id="991" r:id="rId39"/>
    <p:sldId id="874" r:id="rId40"/>
    <p:sldId id="871" r:id="rId41"/>
    <p:sldId id="872" r:id="rId42"/>
    <p:sldId id="975" r:id="rId43"/>
    <p:sldId id="967" r:id="rId44"/>
    <p:sldId id="959" r:id="rId45"/>
    <p:sldId id="898" r:id="rId46"/>
    <p:sldId id="893" r:id="rId47"/>
    <p:sldId id="892" r:id="rId48"/>
    <p:sldId id="894" r:id="rId49"/>
    <p:sldId id="895" r:id="rId50"/>
    <p:sldId id="908" r:id="rId51"/>
    <p:sldId id="949" r:id="rId52"/>
    <p:sldId id="930" r:id="rId53"/>
    <p:sldId id="960" r:id="rId54"/>
    <p:sldId id="899" r:id="rId55"/>
    <p:sldId id="890" r:id="rId56"/>
    <p:sldId id="966" r:id="rId57"/>
    <p:sldId id="862" r:id="rId58"/>
    <p:sldId id="924" r:id="rId59"/>
    <p:sldId id="923" r:id="rId60"/>
    <p:sldId id="986" r:id="rId61"/>
    <p:sldId id="922" r:id="rId62"/>
    <p:sldId id="96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9"/>
    <p:restoredTop sz="96327"/>
  </p:normalViewPr>
  <p:slideViewPr>
    <p:cSldViewPr snapToGrid="0">
      <p:cViewPr varScale="1">
        <p:scale>
          <a:sx n="260" d="100"/>
          <a:sy n="260" d="100"/>
        </p:scale>
        <p:origin x="17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23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839F-7DE1-B14A-88DF-1E87BC238DD3}" type="datetime1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9DE4-5D39-4348-9AAF-E8F68825BC5B}" type="datetime1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F26C-F4A7-154D-A8F7-682C4194AF79}" type="datetime1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3BD8B-B388-0944-BF27-A69B2D089469}" type="datetime1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6E5A-DC8A-C34B-9215-1F0D8E287035}" type="datetime1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1C32-7323-A34F-B4A7-7D22756FAD70}" type="datetime1">
              <a:rPr lang="en-US" smtClean="0"/>
              <a:t>9/1/23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7B08-82DE-664D-AB2B-C91FFE57ACF6}" type="datetime1">
              <a:rPr lang="en-US" smtClean="0"/>
              <a:t>9/1/23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5521F-2369-6445-B181-E95C60B42026}" type="datetime1">
              <a:rPr lang="en-US" smtClean="0"/>
              <a:t>9/1/23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25208-3CDA-CD4D-AEB9-8F0AF5A15F8D}" type="datetime1">
              <a:rPr lang="en-US" smtClean="0"/>
              <a:t>9/1/23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3010-5F3C-7C41-BE77-B6CEE6160861}" type="datetime1">
              <a:rPr lang="en-US" smtClean="0"/>
              <a:t>9/1/23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BA8-CAA0-C749-9E2C-53E54900CA18}" type="datetime1">
              <a:rPr lang="en-US" smtClean="0"/>
              <a:t>9/1/23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83D0-0A32-6A41-8077-327E0A5F0CB3}" type="datetime1">
              <a:rPr lang="en-US" smtClean="0"/>
              <a:t>9/1/23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8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squad/viewer/plain_text/train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qqp/tra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2.png"/><Relationship Id="rId7" Type="http://schemas.openxmlformats.org/officeDocument/2006/relationships/image" Target="../media/image13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510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490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5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60.png"/><Relationship Id="rId5" Type="http://schemas.openxmlformats.org/officeDocument/2006/relationships/image" Target="../media/image240.png"/><Relationship Id="rId10" Type="http://schemas.openxmlformats.org/officeDocument/2006/relationships/image" Target="../media/image251.png"/><Relationship Id="rId4" Type="http://schemas.openxmlformats.org/officeDocument/2006/relationships/image" Target="../media/image58.png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2EBF-3320-37EA-4AFA-D9387F6D0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Little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6D985-2317-2C57-0E67-A50C2AF05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FDE2-87A3-952E-8D89-4D5E0784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99421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-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383064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3697796"/>
              </p:ext>
            </p:extLst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331817"/>
              </p:ext>
            </p:extLst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/CIKM_2023_tutorial</a:t>
            </a:r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545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86817" y="36513"/>
            <a:ext cx="4984750" cy="6116638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392588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81381" y="6227163"/>
            <a:ext cx="3052762" cy="508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Bentley (CACM-1986)</a:t>
            </a:r>
          </a:p>
        </p:txBody>
      </p:sp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4BF890-6565-6803-938E-7B610EF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gft_summary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D73FF-8307-C273-714F-81E963F1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almost anything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E1D-29DE-6B6F-1AB2-B0918FAE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4229334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6035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</p:spTree>
    <p:extLst>
      <p:ext uri="{BB962C8B-B14F-4D97-AF65-F5344CB8AC3E}">
        <p14:creationId xmlns:p14="http://schemas.microsoft.com/office/powerpoint/2010/main" val="33645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</a:p>
          <a:p>
            <a:pPr lvl="2"/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50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325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</p:spTree>
    <p:extLst>
      <p:ext uri="{BB962C8B-B14F-4D97-AF65-F5344CB8AC3E}">
        <p14:creationId xmlns:p14="http://schemas.microsoft.com/office/powerpoint/2010/main" val="2642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 &amp; embrace community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9017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https://github.com/kwchurch/CIKM_2023_tutorial</a:t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E5C19-9AC1-DFB2-8D96-C215E1CD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https://github.com/kwchurch/CIKM_2023_tutorial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50049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bert</a:t>
                </a:r>
                <a:r>
                  <a:rPr lang="en-US" dirty="0"/>
                  <a:t>-base-cased model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Emotion dataset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text to emotion labels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096000" y="2538083"/>
            <a:ext cx="239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65C499-355C-8940-A9B9-C49F47AE9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8750" r="38865"/>
          <a:stretch/>
        </p:blipFill>
        <p:spPr>
          <a:xfrm>
            <a:off x="6064468" y="3159150"/>
            <a:ext cx="5810538" cy="1695954"/>
          </a:xfr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8C564657-C558-C92C-5F2D-6A433CB81C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223"/>
          <a:stretch/>
        </p:blipFill>
        <p:spPr>
          <a:xfrm>
            <a:off x="6172202" y="2031721"/>
            <a:ext cx="6006357" cy="464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9D446-5F08-37A5-BB3A-3FFF1F46AF95}"/>
              </a:ext>
            </a:extLst>
          </p:cNvPr>
          <p:cNvSpPr txBox="1"/>
          <p:nvPr/>
        </p:nvSpPr>
        <p:spPr>
          <a:xfrm>
            <a:off x="6172202" y="1353368"/>
            <a:ext cx="21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Program</a:t>
            </a:r>
          </a:p>
        </p:txBody>
      </p:sp>
    </p:spTree>
    <p:extLst>
      <p:ext uri="{BB962C8B-B14F-4D97-AF65-F5344CB8AC3E}">
        <p14:creationId xmlns:p14="http://schemas.microsoft.com/office/powerpoint/2010/main" val="413620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>
            <p:extLst>
              <p:ext uri="{D42A27DB-BD31-4B8C-83A1-F6EECF244321}">
                <p14:modId xmlns:p14="http://schemas.microsoft.com/office/powerpoint/2010/main" val="1770653693"/>
              </p:ext>
            </p:extLst>
          </p:nvPr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Inference (predict)</a:t>
                      </a:r>
                      <a:endParaRPr sz="2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https://github.com/kwchurch/CIKM_2023_tutorial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  <a:blipFill>
                <a:blip r:embed="rId3"/>
                <a:stretch>
                  <a:fillRect l="-1104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26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BERT</a:t>
                </a:r>
              </a:p>
              <a:p>
                <a:pPr lvl="1"/>
                <a:r>
                  <a:rPr lang="en-US" dirty="0"/>
                  <a:t>Trained on Text Corpora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SQuAD</a:t>
                </a:r>
                <a:endParaRPr lang="en-US" dirty="0"/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497337" y="815449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SQuAD</a:t>
            </a:r>
            <a:endParaRPr lang="en-US" sz="36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127F-13D4-5842-B740-7980045C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780"/>
            <a:ext cx="5181600" cy="3430978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Question: </a:t>
            </a:r>
          </a:p>
          <a:p>
            <a:pPr lvl="1" fontAlgn="base"/>
            <a:r>
              <a:rPr lang="en-US" i="1" dirty="0"/>
              <a:t>What does AFC stand for</a:t>
            </a:r>
            <a:r>
              <a:rPr lang="en-US" dirty="0"/>
              <a:t>?</a:t>
            </a:r>
          </a:p>
          <a:p>
            <a:pPr fontAlgn="base"/>
            <a:r>
              <a:rPr lang="en-US" dirty="0"/>
              <a:t>Context: </a:t>
            </a:r>
          </a:p>
          <a:p>
            <a:pPr lvl="1" fontAlgn="base"/>
            <a:r>
              <a:rPr lang="en-US" i="1" dirty="0"/>
              <a:t>The </a:t>
            </a:r>
            <a:r>
              <a:rPr lang="en-US" i="1" dirty="0">
                <a:highlight>
                  <a:srgbClr val="FFFF00"/>
                </a:highlight>
              </a:rPr>
              <a:t>American Football Conference </a:t>
            </a:r>
            <a:r>
              <a:rPr lang="en-US" i="1" dirty="0"/>
              <a:t>(AFC) champion Denver Broncos defeated the National Football Conference (NFC) champion Carolina Panthers 24–10 to earn their third Super Bowl title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Answer: </a:t>
            </a:r>
          </a:p>
          <a:p>
            <a:pPr lvl="1" fontAlgn="base"/>
            <a:r>
              <a:rPr lang="en-US" i="1" dirty="0"/>
              <a:t>American Football Conference</a:t>
            </a:r>
            <a:endParaRPr lang="en-US" dirty="0"/>
          </a:p>
          <a:p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A0FD928A-E0D1-A642-A5BA-68D683A2A26D}"/>
              </a:ext>
            </a:extLst>
          </p:cNvPr>
          <p:cNvSpPr/>
          <p:nvPr/>
        </p:nvSpPr>
        <p:spPr>
          <a:xfrm>
            <a:off x="10668151" y="1422035"/>
            <a:ext cx="1295098" cy="637434"/>
          </a:xfrm>
          <a:prstGeom prst="wedgeRoundRectCallout">
            <a:avLst>
              <a:gd name="adj1" fmla="val -45287"/>
              <a:gd name="adj2" fmla="val 106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with no markup</a:t>
            </a:r>
          </a:p>
        </p:txBody>
      </p:sp>
    </p:spTree>
    <p:extLst>
      <p:ext uri="{BB962C8B-B14F-4D97-AF65-F5344CB8AC3E}">
        <p14:creationId xmlns:p14="http://schemas.microsoft.com/office/powerpoint/2010/main" val="114970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A57D25-377D-ADAF-4383-F2673A9B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3E18BF-0145-8CC4-5FCF-553D7425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Appeal to Power Users as well as Masses</a:t>
            </a:r>
          </a:p>
          <a:p>
            <a:pPr lvl="1"/>
            <a:r>
              <a:rPr lang="en-US" dirty="0"/>
              <a:t>Accessible to Masses</a:t>
            </a:r>
          </a:p>
          <a:p>
            <a:pPr lvl="1"/>
            <a:r>
              <a:rPr lang="en-US" dirty="0"/>
              <a:t>Portability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Avoid Magic / Alchemy</a:t>
            </a:r>
          </a:p>
          <a:p>
            <a:pPr lvl="1"/>
            <a:r>
              <a:rPr lang="en-US" dirty="0"/>
              <a:t>Hide Complexity</a:t>
            </a:r>
          </a:p>
          <a:p>
            <a:r>
              <a:rPr lang="en-US" dirty="0"/>
              <a:t>Embrace Historical Precedents</a:t>
            </a:r>
          </a:p>
          <a:p>
            <a:pPr lvl="1"/>
            <a:r>
              <a:rPr lang="en-US" dirty="0"/>
              <a:t>Little Languages from Unix</a:t>
            </a:r>
          </a:p>
          <a:p>
            <a:pPr lvl="1"/>
            <a:r>
              <a:rPr lang="en-US" dirty="0"/>
              <a:t>Fit/Predict/Summary/</a:t>
            </a:r>
            <a:r>
              <a:rPr lang="en-US" dirty="0" err="1"/>
              <a:t>glm</a:t>
            </a:r>
            <a:r>
              <a:rPr lang="en-US" dirty="0"/>
              <a:t> Equations from 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9FB57-91BD-1A8A-783A-560C5756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52004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824012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8039902" y="1372407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09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2568764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1039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id, title, context, question, answers</a:t>
            </a:r>
          </a:p>
          <a:p>
            <a:pPr lvl="1"/>
            <a:r>
              <a:rPr lang="en-US" dirty="0"/>
              <a:t>Rows</a:t>
            </a:r>
          </a:p>
          <a:p>
            <a:r>
              <a:rPr lang="en-US" dirty="0"/>
              <a:t>Models (36k)</a:t>
            </a:r>
          </a:p>
          <a:p>
            <a:r>
              <a:rPr lang="en-US" dirty="0"/>
              <a:t>Tasks:</a:t>
            </a:r>
          </a:p>
          <a:p>
            <a:pPr lvl="1"/>
            <a:r>
              <a:rPr lang="en-US" dirty="0"/>
              <a:t>classification, regression, etc.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1470115"/>
            <a:ext cx="8153400" cy="451518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667429" y="5721994"/>
            <a:ext cx="723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https://huggingface.co/datasets/squad/viewer/plain_text/train</a:t>
            </a:r>
            <a:r>
              <a:rPr lang="en-US" sz="2000" dirty="0"/>
              <a:t> </a:t>
            </a:r>
          </a:p>
        </p:txBody>
      </p:sp>
      <p:pic>
        <p:nvPicPr>
          <p:cNvPr id="9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4F64178F-BB32-314A-AF2F-FF75EC2F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683886"/>
            <a:ext cx="3158905" cy="100335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1E5DA0-FB74-D54A-A986-9B287994739C}"/>
              </a:ext>
            </a:extLst>
          </p:cNvPr>
          <p:cNvSpPr/>
          <p:nvPr/>
        </p:nvSpPr>
        <p:spPr>
          <a:xfrm>
            <a:off x="8115300" y="3209453"/>
            <a:ext cx="318003" cy="4968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46A837-6570-1341-A2D2-41FEBBFF8F55}"/>
              </a:ext>
            </a:extLst>
          </p:cNvPr>
          <p:cNvSpPr/>
          <p:nvPr/>
        </p:nvSpPr>
        <p:spPr>
          <a:xfrm>
            <a:off x="5135535" y="3659925"/>
            <a:ext cx="1043456" cy="2143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56847B-220B-1141-B5CB-D2E35C4EA541}"/>
              </a:ext>
            </a:extLst>
          </p:cNvPr>
          <p:cNvSpPr/>
          <p:nvPr/>
        </p:nvSpPr>
        <p:spPr>
          <a:xfrm>
            <a:off x="4137346" y="4411667"/>
            <a:ext cx="7858496" cy="1304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227" y="3997970"/>
            <a:ext cx="6246181" cy="2231470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title, context, question, answers</a:t>
            </a:r>
          </a:p>
          <a:p>
            <a:pPr lvl="1"/>
            <a:r>
              <a:rPr lang="en-US" dirty="0"/>
              <a:t>Rows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956" r="2595" b="5839"/>
          <a:stretch/>
        </p:blipFill>
        <p:spPr>
          <a:xfrm>
            <a:off x="0" y="57705"/>
            <a:ext cx="11907438" cy="394026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00C082-B1A1-B54E-9965-B3BC625B245F}"/>
              </a:ext>
            </a:extLst>
          </p:cNvPr>
          <p:cNvSpPr/>
          <p:nvPr/>
        </p:nvSpPr>
        <p:spPr>
          <a:xfrm>
            <a:off x="4873841" y="2960703"/>
            <a:ext cx="25301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379DF7-7F4E-634D-9762-5C9C9AD64D78}"/>
              </a:ext>
            </a:extLst>
          </p:cNvPr>
          <p:cNvSpPr/>
          <p:nvPr/>
        </p:nvSpPr>
        <p:spPr>
          <a:xfrm>
            <a:off x="9716610" y="2863510"/>
            <a:ext cx="2274981" cy="704978"/>
          </a:xfrm>
          <a:prstGeom prst="wedgeRoundRectCallout">
            <a:avLst>
              <a:gd name="adj1" fmla="val 21577"/>
              <a:gd name="adj2" fmla="val -128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starts at context[358:]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2046DEE-6CF4-E045-AE40-C880E62E0E3E}"/>
              </a:ext>
            </a:extLst>
          </p:cNvPr>
          <p:cNvSpPr/>
          <p:nvPr/>
        </p:nvSpPr>
        <p:spPr>
          <a:xfrm>
            <a:off x="8673483" y="4231892"/>
            <a:ext cx="3066574" cy="938900"/>
          </a:xfrm>
          <a:prstGeom prst="wedgeRoundRectCallout">
            <a:avLst>
              <a:gd name="adj1" fmla="val 21577"/>
              <a:gd name="adj2" fmla="val -1112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is a span</a:t>
            </a:r>
          </a:p>
          <a:p>
            <a:pPr algn="ctr"/>
            <a:r>
              <a:rPr lang="en-US" sz="2400" dirty="0"/>
              <a:t>(substring of context)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C5DD85C-C12B-A94E-9BC7-813E7FB1886B}"/>
              </a:ext>
            </a:extLst>
          </p:cNvPr>
          <p:cNvSpPr/>
          <p:nvPr/>
        </p:nvSpPr>
        <p:spPr>
          <a:xfrm>
            <a:off x="8673483" y="5502471"/>
            <a:ext cx="3130982" cy="451790"/>
          </a:xfrm>
          <a:prstGeom prst="wedgeRoundRectCallout">
            <a:avLst>
              <a:gd name="adj1" fmla="val -23742"/>
              <a:gd name="adj2" fmla="val -10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Task: </a:t>
            </a:r>
            <a:r>
              <a:rPr lang="en-US" strike="dblStrike" dirty="0"/>
              <a:t>Question-Answering (QA)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57E4CAC-19FB-C54D-934D-29EE3EEA056B}"/>
              </a:ext>
            </a:extLst>
          </p:cNvPr>
          <p:cNvSpPr/>
          <p:nvPr/>
        </p:nvSpPr>
        <p:spPr>
          <a:xfrm>
            <a:off x="8153400" y="6211668"/>
            <a:ext cx="3322480" cy="646332"/>
          </a:xfrm>
          <a:prstGeom prst="wedgeRoundRectCallout">
            <a:avLst>
              <a:gd name="adj1" fmla="val 16719"/>
              <a:gd name="adj2" fmla="val -75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Spans:</a:t>
            </a:r>
          </a:p>
          <a:p>
            <a:pPr algn="ctr"/>
            <a:r>
              <a:rPr lang="en-US" dirty="0"/>
              <a:t>Answer is a substring of context</a:t>
            </a:r>
          </a:p>
        </p:txBody>
      </p:sp>
      <p:pic>
        <p:nvPicPr>
          <p:cNvPr id="16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639B9493-BF20-E34B-AF6C-320A88F7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821" y="2619696"/>
            <a:ext cx="3437240" cy="10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80131D-5FB0-244F-8A24-F97B2CC46FC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74702" y="1823821"/>
            <a:ext cx="9148439" cy="5008657"/>
          </a:xfrm>
        </p:spPr>
      </p:pic>
    </p:spTree>
    <p:extLst>
      <p:ext uri="{BB962C8B-B14F-4D97-AF65-F5344CB8AC3E}">
        <p14:creationId xmlns:p14="http://schemas.microsoft.com/office/powerpoint/2010/main" val="1583221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F33B15-1561-B645-B7C4-0DDC6412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2" y="1690688"/>
            <a:ext cx="9254971" cy="4962282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3056459" y="3671316"/>
            <a:ext cx="2151049" cy="882396"/>
          </a:xfrm>
          <a:prstGeom prst="wedgeRoundRectCallout">
            <a:avLst>
              <a:gd name="adj1" fmla="val -89609"/>
              <a:gd name="adj2" fmla="val -212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Subset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870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>
            <p:extLst>
              <p:ext uri="{D42A27DB-BD31-4B8C-83A1-F6EECF244321}">
                <p14:modId xmlns:p14="http://schemas.microsoft.com/office/powerpoint/2010/main" val="1889119061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https://github.com/kwchurch/CIKM_2023_tutorial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/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</a:p>
              <a:p>
                <a:pPr algn="ctr"/>
                <a:r>
                  <a:rPr lang="en-US" sz="2400" dirty="0"/>
                  <a:t>label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  <a:blipFill>
                <a:blip r:embed="rId4"/>
                <a:stretch>
                  <a:fillRect b="-8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70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--model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</a:t>
                </a:r>
                <a:r>
                  <a:rPr lang="en-US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26112CD-7E06-ED15-BCA5-E179FE3C8503}"/>
              </a:ext>
            </a:extLst>
          </p:cNvPr>
          <p:cNvSpPr/>
          <p:nvPr/>
        </p:nvSpPr>
        <p:spPr>
          <a:xfrm>
            <a:off x="8274133" y="1611142"/>
            <a:ext cx="1141395" cy="1116038"/>
          </a:xfrm>
          <a:prstGeom prst="wedgeRoundRectCallout">
            <a:avLst>
              <a:gd name="adj1" fmla="val -126522"/>
              <a:gd name="adj2" fmla="val 349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88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(base)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(finetuned)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5E8BE2C-E8AA-F549-A43B-35335D5CCC4B}"/>
              </a:ext>
            </a:extLst>
          </p:cNvPr>
          <p:cNvSpPr/>
          <p:nvPr/>
        </p:nvSpPr>
        <p:spPr>
          <a:xfrm>
            <a:off x="5545836" y="3989854"/>
            <a:ext cx="1876309" cy="882396"/>
          </a:xfrm>
          <a:prstGeom prst="wedgeRoundRectCallout">
            <a:avLst>
              <a:gd name="adj1" fmla="val 76178"/>
              <a:gd name="adj2" fmla="val -55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Translation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95DA931-63A6-5942-8235-52796A9DCFE5}"/>
              </a:ext>
            </a:extLst>
          </p:cNvPr>
          <p:cNvSpPr/>
          <p:nvPr/>
        </p:nvSpPr>
        <p:spPr>
          <a:xfrm>
            <a:off x="4636008" y="5173102"/>
            <a:ext cx="2664217" cy="882396"/>
          </a:xfrm>
          <a:prstGeom prst="wedgeRoundRectCallout">
            <a:avLst>
              <a:gd name="adj1" fmla="val 71373"/>
              <a:gd name="adj2" fmla="val -482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Token classification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8660443-3655-014B-BF15-80E6246E9D17}"/>
              </a:ext>
            </a:extLst>
          </p:cNvPr>
          <p:cNvSpPr/>
          <p:nvPr/>
        </p:nvSpPr>
        <p:spPr>
          <a:xfrm>
            <a:off x="9541764" y="1985750"/>
            <a:ext cx="1509025" cy="882396"/>
          </a:xfrm>
          <a:prstGeom prst="wedgeRoundRectCallout">
            <a:avLst>
              <a:gd name="adj1" fmla="val -123551"/>
              <a:gd name="adj2" fmla="val 854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Fill Mask</a:t>
            </a:r>
          </a:p>
        </p:txBody>
      </p:sp>
    </p:spTree>
    <p:extLst>
      <p:ext uri="{BB962C8B-B14F-4D97-AF65-F5344CB8AC3E}">
        <p14:creationId xmlns:p14="http://schemas.microsoft.com/office/powerpoint/2010/main" val="313938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</a:t>
                </a:r>
                <a:r>
                  <a:rPr lang="en-US" b="1" dirty="0" err="1"/>
                  <a:t>eqn</a:t>
                </a:r>
                <a:r>
                  <a:rPr lang="en-US" b="1" dirty="0"/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9949781" y="2097113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35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3784-338F-3446-9BDE-07430ABC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and Metrics  </a:t>
            </a:r>
            <a:br>
              <a:rPr lang="en-US" dirty="0"/>
            </a:br>
            <a:r>
              <a:rPr lang="en-US" dirty="0"/>
              <a:t>(Defaults depend on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𝑠𝑒𝑛𝑡𝑒𝑛𝑐𝑒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𝑟𝑒𝑔𝑟𝑒𝑠𝑠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functions (used in </a:t>
                </a:r>
                <a:r>
                  <a:rPr lang="en-US" i="1" dirty="0" err="1"/>
                  <a:t>gft_fit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Classification </a:t>
                </a:r>
                <a:r>
                  <a:rPr lang="en-US" dirty="0">
                    <a:sym typeface="Wingdings" pitchFamily="2" charset="2"/>
                  </a:rPr>
                  <a:t> Cross entropy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r>
                  <a:rPr lang="en-US" dirty="0">
                    <a:sym typeface="Wingdings" pitchFamily="2" charset="2"/>
                  </a:rPr>
                  <a:t>Metrics (used in </a:t>
                </a:r>
                <a:r>
                  <a:rPr lang="en-US" i="1" dirty="0" err="1">
                    <a:sym typeface="Wingdings" pitchFamily="2" charset="2"/>
                  </a:rPr>
                  <a:t>gft_eval</a:t>
                </a:r>
                <a:r>
                  <a:rPr lang="en-US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Classification  Accuracy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--metric </a:t>
                </a:r>
                <a:r>
                  <a:rPr lang="en-US" dirty="0" err="1">
                    <a:sym typeface="Wingdings" pitchFamily="2" charset="2"/>
                  </a:rPr>
                  <a:t>H:glue,cola</a:t>
                </a:r>
                <a:r>
                  <a:rPr lang="en-US" dirty="0">
                    <a:sym typeface="Wingdings" pitchFamily="2" charset="2"/>
                  </a:rPr>
                  <a:t>  Matthews Correlation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F5720-74A4-5E4B-97D0-196C3CC9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/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  <a:blipFill>
                <a:blip r:embed="rId3"/>
                <a:stretch>
                  <a:fillRect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/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6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6" y="1827888"/>
            <a:ext cx="6460228" cy="333711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2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67CC024-1DF0-4F4A-9B07-1C2570813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8018"/>
          <a:stretch/>
        </p:blipFill>
        <p:spPr>
          <a:xfrm>
            <a:off x="7014321" y="1873156"/>
            <a:ext cx="4755789" cy="182677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0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7" y="1827888"/>
            <a:ext cx="5364572" cy="2771139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7CCA3AD-1D80-3FAF-FA99-EE286E2E2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771305" y="1722346"/>
            <a:ext cx="6088867" cy="463400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84746D-AE6A-5229-3842-102CC02C03BC}"/>
              </a:ext>
            </a:extLst>
          </p:cNvPr>
          <p:cNvSpPr txBox="1"/>
          <p:nvPr/>
        </p:nvSpPr>
        <p:spPr>
          <a:xfrm>
            <a:off x="959444" y="4909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/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Train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on words, but apply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to texts</a:t>
                </a:r>
              </a:p>
              <a:p>
                <a:pPr algn="ctr"/>
                <a:r>
                  <a:rPr lang="en-US" sz="2000" dirty="0"/>
                  <a:t>(Generalizations: OOVs, MWEs, negation) </a:t>
                </a:r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99E12CC-5539-54A2-81E8-4A06E8B610E6}"/>
              </a:ext>
            </a:extLst>
          </p:cNvPr>
          <p:cNvSpPr/>
          <p:nvPr/>
        </p:nvSpPr>
        <p:spPr>
          <a:xfrm>
            <a:off x="9674560" y="4221444"/>
            <a:ext cx="1518957" cy="1057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A81975-3FB8-A7F7-1B0B-F8CE37FA920B}"/>
              </a:ext>
            </a:extLst>
          </p:cNvPr>
          <p:cNvSpPr/>
          <p:nvPr/>
        </p:nvSpPr>
        <p:spPr>
          <a:xfrm>
            <a:off x="7954323" y="3541306"/>
            <a:ext cx="550048" cy="21658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777833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3581400" y="3662371"/>
            <a:ext cx="3305531" cy="704978"/>
          </a:xfrm>
          <a:prstGeom prst="wedgeRoundRectCallout">
            <a:avLst>
              <a:gd name="adj1" fmla="val -15104"/>
              <a:gd name="adj2" fmla="val -213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De-emphasize 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13C42B4-9857-9940-B3FD-78386C6045BD}"/>
              </a:ext>
            </a:extLst>
          </p:cNvPr>
          <p:cNvSpPr/>
          <p:nvPr/>
        </p:nvSpPr>
        <p:spPr>
          <a:xfrm>
            <a:off x="0" y="1667513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Unsupervised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D51988B-1A73-2340-AA97-5EEFC14FA9E8}"/>
              </a:ext>
            </a:extLst>
          </p:cNvPr>
          <p:cNvSpPr/>
          <p:nvPr/>
        </p:nvSpPr>
        <p:spPr>
          <a:xfrm>
            <a:off x="0" y="2492684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Supervised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BA29E24-D8B9-6C4F-A477-71787F5B7AF8}"/>
              </a:ext>
            </a:extLst>
          </p:cNvPr>
          <p:cNvSpPr/>
          <p:nvPr/>
        </p:nvSpPr>
        <p:spPr>
          <a:xfrm>
            <a:off x="715411" y="206523"/>
            <a:ext cx="1616937" cy="704978"/>
          </a:xfrm>
          <a:prstGeom prst="wedgeRoundRectCallout">
            <a:avLst>
              <a:gd name="adj1" fmla="val -21566"/>
              <a:gd name="adj2" fmla="val 1389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0-shot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BE0F7CC2-A685-924A-AF31-52C1701FD413}"/>
              </a:ext>
            </a:extLst>
          </p:cNvPr>
          <p:cNvSpPr/>
          <p:nvPr/>
        </p:nvSpPr>
        <p:spPr>
          <a:xfrm>
            <a:off x="441407" y="3599346"/>
            <a:ext cx="1616937" cy="704978"/>
          </a:xfrm>
          <a:prstGeom prst="wedgeRoundRectCallout">
            <a:avLst>
              <a:gd name="adj1" fmla="val -21859"/>
              <a:gd name="adj2" fmla="val -90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Few-shot</a:t>
            </a:r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D108EA7-65A0-16C4-ACDF-F9311F9E6028}"/>
              </a:ext>
            </a:extLst>
          </p:cNvPr>
          <p:cNvSpPr/>
          <p:nvPr/>
        </p:nvSpPr>
        <p:spPr>
          <a:xfrm>
            <a:off x="3428249" y="5047634"/>
            <a:ext cx="3305531" cy="704978"/>
          </a:xfrm>
          <a:prstGeom prst="wedgeRoundRectCallout">
            <a:avLst>
              <a:gd name="adj1" fmla="val -18920"/>
              <a:gd name="adj2" fmla="val -1353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Teaser: Stay-tuned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6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225E8A-5AAB-0B45-8B76-512CAF73E3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8750" r="38865"/>
          <a:stretch/>
        </p:blipFill>
        <p:spPr>
          <a:xfrm>
            <a:off x="6172199" y="3046139"/>
            <a:ext cx="4839511" cy="14125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A2EBA-0BCE-7448-8492-AE53A1F4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91535"/>
            <a:ext cx="10515600" cy="1734421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gft</a:t>
            </a:r>
            <a:r>
              <a:rPr lang="en-US" sz="6000" dirty="0"/>
              <a:t> (general fine-tuning): </a:t>
            </a:r>
            <a:br>
              <a:rPr lang="en-US" dirty="0"/>
            </a:br>
            <a:r>
              <a:rPr lang="en-US" dirty="0"/>
              <a:t>A Little Language for Deep Nets</a:t>
            </a:r>
            <a:br>
              <a:rPr lang="en-US" dirty="0"/>
            </a:br>
            <a:r>
              <a:rPr lang="en-US" dirty="0"/>
              <a:t>(Unix Philosophy: </a:t>
            </a:r>
            <a:r>
              <a:rPr lang="en-US" i="1" dirty="0"/>
              <a:t>Less is More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9CE0-9767-0540-A166-350A0E3C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08FDA2-074A-A340-B4C2-830203220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650" y="2505075"/>
            <a:ext cx="5157787" cy="16401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90439-08E3-9040-A046-6B686381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Examples of 1-line GFT Programs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94CF-5545-AB41-B79F-B6B2D9B3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262160-C545-8249-B6AA-CBA458CE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70309"/>
            <a:ext cx="5676939" cy="90938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5FF3CB-3CD2-C34D-B50F-2BBBE4E19210}"/>
              </a:ext>
            </a:extLst>
          </p:cNvPr>
          <p:cNvSpPr txBox="1">
            <a:spLocks/>
          </p:cNvSpPr>
          <p:nvPr/>
        </p:nvSpPr>
        <p:spPr>
          <a:xfrm>
            <a:off x="6172200" y="2569819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2: </a:t>
            </a:r>
            <a:r>
              <a:rPr lang="en-US" b="0" i="1" dirty="0" err="1"/>
              <a:t>gft_fit</a:t>
            </a:r>
            <a:endParaRPr lang="en-US" b="0" i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EAAC465-0D0A-414F-91AB-D2CBD0F87FC1}"/>
              </a:ext>
            </a:extLst>
          </p:cNvPr>
          <p:cNvSpPr txBox="1">
            <a:spLocks/>
          </p:cNvSpPr>
          <p:nvPr/>
        </p:nvSpPr>
        <p:spPr>
          <a:xfrm>
            <a:off x="6172200" y="4642623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3: </a:t>
            </a:r>
            <a:r>
              <a:rPr lang="en-US" b="0" i="1" dirty="0" err="1"/>
              <a:t>gft_predict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Terminology borrowed from </a:t>
                </a:r>
                <a:r>
                  <a:rPr lang="en-US" sz="2400" i="1" dirty="0" err="1"/>
                  <a:t>sklearn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1800" i="1" dirty="0"/>
                  <a:t>fit</a:t>
                </a:r>
                <a:r>
                  <a:rPr lang="en-US" sz="18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i="1" dirty="0"/>
                  <a:t>predict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800" dirty="0"/>
              </a:p>
              <a:p>
                <a:r>
                  <a:rPr lang="en-US" sz="2400" i="1" dirty="0"/>
                  <a:t>fit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predict</a:t>
                </a:r>
                <a:r>
                  <a:rPr lang="en-US" sz="2400" dirty="0"/>
                  <a:t> are (almost) all you need</a:t>
                </a:r>
              </a:p>
              <a:p>
                <a:pPr lvl="1"/>
                <a:r>
                  <a:rPr lang="en-US" sz="1800" i="1" dirty="0" err="1"/>
                  <a:t>gft</a:t>
                </a:r>
                <a:r>
                  <a:rPr lang="en-US" sz="1800" dirty="0"/>
                  <a:t> programs are short (1-line)</a:t>
                </a:r>
              </a:p>
              <a:p>
                <a:pPr lvl="1"/>
                <a:r>
                  <a:rPr lang="en-US" sz="1800" dirty="0"/>
                  <a:t>No (not much) programming required</a:t>
                </a:r>
              </a:p>
              <a:p>
                <a:pPr lvl="2"/>
                <a:r>
                  <a:rPr lang="en-US" sz="1400" dirty="0"/>
                  <a:t>No python in this tutorial</a:t>
                </a:r>
              </a:p>
              <a:p>
                <a:pPr lvl="2"/>
                <a:r>
                  <a:rPr lang="en-US" sz="1400" dirty="0"/>
                  <a:t>Examples on hubs are (unnecessarily) long/complicated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blipFill>
                <a:blip r:embed="rId5"/>
                <a:stretch>
                  <a:fillRect l="-1382" t="-2885" b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/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/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3DFC6F4-6733-C440-96D3-500D19DC81AE}"/>
              </a:ext>
            </a:extLst>
          </p:cNvPr>
          <p:cNvSpPr/>
          <p:nvPr/>
        </p:nvSpPr>
        <p:spPr>
          <a:xfrm>
            <a:off x="9349551" y="600336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/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10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AC98BDC0-0F2F-FA4A-B86D-0F7A5B1B4054}"/>
              </a:ext>
            </a:extLst>
          </p:cNvPr>
          <p:cNvSpPr/>
          <p:nvPr/>
        </p:nvSpPr>
        <p:spPr>
          <a:xfrm>
            <a:off x="5592506" y="3511786"/>
            <a:ext cx="942624" cy="300249"/>
          </a:xfrm>
          <a:prstGeom prst="wedgeRoundRectCallout">
            <a:avLst>
              <a:gd name="adj1" fmla="val 87541"/>
              <a:gd name="adj2" fmla="val 25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/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  <a:blipFill>
                <a:blip r:embed="rId11"/>
                <a:stretch>
                  <a:fillRect r="-8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E9A067-8BBC-D340-A013-788C68B3D787}"/>
              </a:ext>
            </a:extLst>
          </p:cNvPr>
          <p:cNvSpPr/>
          <p:nvPr/>
        </p:nvSpPr>
        <p:spPr>
          <a:xfrm>
            <a:off x="1458351" y="3324665"/>
            <a:ext cx="783101" cy="6846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5466609" y="239833"/>
            <a:ext cx="4384587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Amazing how much can be done with so little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8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840DD-7BBE-3E8E-59C0-B995E0B9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1996754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76D8-99FD-8C45-B5D5-6D0039E3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DD7A-2301-9F4A-A367-8E402E37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Glass is half-full</a:t>
            </a:r>
          </a:p>
          <a:p>
            <a:pPr lvl="1"/>
            <a:r>
              <a:rPr lang="en-US" dirty="0"/>
              <a:t>Deep nets can do much</a:t>
            </a:r>
          </a:p>
          <a:p>
            <a:r>
              <a:rPr lang="en-US" dirty="0"/>
              <a:t>Part B: Glass is half-empty</a:t>
            </a:r>
          </a:p>
          <a:p>
            <a:pPr lvl="1"/>
            <a:r>
              <a:rPr lang="en-US" dirty="0"/>
              <a:t>There is always more work to do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F9D63-6B78-024B-BFBC-A532C3E2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DF81E9-AA20-B049-BA47-1132FF8BF746}"/>
              </a:ext>
            </a:extLst>
          </p:cNvPr>
          <p:cNvSpPr/>
          <p:nvPr/>
        </p:nvSpPr>
        <p:spPr>
          <a:xfrm>
            <a:off x="5661285" y="1646238"/>
            <a:ext cx="5846164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accessible to masses (including non-programmers)</a:t>
            </a:r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576584E-C189-1341-95F8-24229942C597}"/>
              </a:ext>
            </a:extLst>
          </p:cNvPr>
          <p:cNvSpPr/>
          <p:nvPr/>
        </p:nvSpPr>
        <p:spPr>
          <a:xfrm>
            <a:off x="6127230" y="2863908"/>
            <a:ext cx="5436433" cy="1957928"/>
          </a:xfrm>
          <a:prstGeom prst="wedgeRoundRectCallout">
            <a:avLst>
              <a:gd name="adj1" fmla="val -57712"/>
              <a:gd name="adj2" fmla="val -23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BA9053-38C2-8B49-813D-781B1E10A74F}"/>
              </a:ext>
            </a:extLst>
          </p:cNvPr>
          <p:cNvSpPr/>
          <p:nvPr/>
        </p:nvSpPr>
        <p:spPr>
          <a:xfrm>
            <a:off x="2148590" y="4442085"/>
            <a:ext cx="3978640" cy="1579384"/>
          </a:xfrm>
          <a:prstGeom prst="wedgeRoundRectCallout">
            <a:avLst>
              <a:gd name="adj1" fmla="val 23042"/>
              <a:gd name="adj2" fmla="val 67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GFT Code,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100s of examples,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slides, videos,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Strategy</a:t>
            </a:r>
          </a:p>
          <a:p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69339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>
            <p:extLst>
              <p:ext uri="{D42A27DB-BD31-4B8C-83A1-F6EECF244321}">
                <p14:modId xmlns:p14="http://schemas.microsoft.com/office/powerpoint/2010/main" val="3184452813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https://github.com/kwchurch/CIKM_2023_tutorial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4ABF1-E920-F55C-CD3C-A5A446F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4728</Words>
  <Application>Microsoft Macintosh PowerPoint</Application>
  <PresentationFormat>Widescreen</PresentationFormat>
  <Paragraphs>865</Paragraphs>
  <Slides>62</Slides>
  <Notes>7</Notes>
  <HiddenSlides>25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Courier New</vt:lpstr>
      <vt:lpstr>Menlo</vt:lpstr>
      <vt:lpstr>Wingdings</vt:lpstr>
      <vt:lpstr>Office Theme</vt:lpstr>
      <vt:lpstr>Little Languages</vt:lpstr>
      <vt:lpstr>Little Languages (from Unix)</vt:lpstr>
      <vt:lpstr> We propose gft, a Little Language</vt:lpstr>
      <vt:lpstr>Standard 3-Step Recipe</vt:lpstr>
      <vt:lpstr>Standard 3-Step Recipe</vt:lpstr>
      <vt:lpstr>Hard:  Pre-Training Large Language Models (LLMs)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glm (General Linear Models) in R (and Sklearn)</vt:lpstr>
      <vt:lpstr>Fine-Tuning (fit) in GFT f_pre+data → f_post </vt:lpstr>
      <vt:lpstr>Emotion Dataset classify:label~text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gft_summary</vt:lpstr>
      <vt:lpstr>Tasks</vt:lpstr>
      <vt:lpstr>gft Cheat Sheet (General Fine-Tuning)</vt:lpstr>
      <vt:lpstr>gft Design Goals</vt:lpstr>
      <vt:lpstr>Portability: Inclusiveness + Hedge</vt:lpstr>
      <vt:lpstr>Strategy: Inclusiveness</vt:lpstr>
      <vt:lpstr>PowerPoint Presentation</vt:lpstr>
      <vt:lpstr>Poets</vt:lpstr>
      <vt:lpstr>Hub Strategy: Usage &gt;&gt; SOTA</vt:lpstr>
      <vt:lpstr>Two Perspectives on Datasets</vt:lpstr>
      <vt:lpstr>Discussion of Validity Assumes: Intention</vt:lpstr>
      <vt:lpstr>Many of these models produce reasonable results</vt:lpstr>
      <vt:lpstr>Lots of Models on Hubs (for lots of tasks)</vt:lpstr>
      <vt:lpstr>Standard 3-Step Recipe</vt:lpstr>
      <vt:lpstr>What is fine-tuning fit?</vt:lpstr>
      <vt:lpstr>What is fine-tuning fit?</vt:lpstr>
      <vt:lpstr>What is fine-tuning fit?</vt:lpstr>
      <vt:lpstr>Strategy Conclusions</vt:lpstr>
      <vt:lpstr>Agenda: Part A </vt:lpstr>
      <vt:lpstr>gft Cheat Sheet (General Fine-Tuning)</vt:lpstr>
      <vt:lpstr>Two Popular Datasets</vt:lpstr>
      <vt:lpstr>More Terminology</vt:lpstr>
      <vt:lpstr>More Terminology</vt:lpstr>
      <vt:lpstr>GLUE https://huggingface.co/datasets/glue/viewer/qqp/train </vt:lpstr>
      <vt:lpstr>GLUE https://huggingface.co/datasets/glue/viewer/qqp/train </vt:lpstr>
      <vt:lpstr>GLUE https://huggingface.co/datasets/glue/viewer/qqp/train </vt:lpstr>
      <vt:lpstr>gft Cheat Sheet (General Fine-Tuning)</vt:lpstr>
      <vt:lpstr>Models https://huggingface.co/models </vt:lpstr>
      <vt:lpstr>gft Cheat Sheet (General Fine-Tuning)</vt:lpstr>
      <vt:lpstr>Loss Functions and Metrics   (Defaults depend on task)</vt:lpstr>
      <vt:lpstr>regress: Valence + Arousal + Dominance ~ Word https://saifmohammad.com/WebPages/nrc-vad.html </vt:lpstr>
      <vt:lpstr>regress: Valence + Arousal + Dominance ~ Word https://saifmohammad.com/WebPages/nrc-vad.html </vt:lpstr>
      <vt:lpstr>Terminology</vt:lpstr>
      <vt:lpstr>gft (general fine-tuning):  A Little Language for Deep Nets (Unix Philosophy: Less is More)</vt:lpstr>
      <vt:lpstr>gft Cheat Sheet (General Fine-Tuning)</vt:lpstr>
      <vt:lpstr>Some Popular Datasets</vt:lpstr>
      <vt:lpstr>Outline</vt:lpstr>
      <vt:lpstr>Agenda: Part 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23</cp:revision>
  <dcterms:created xsi:type="dcterms:W3CDTF">2023-08-31T19:51:53Z</dcterms:created>
  <dcterms:modified xsi:type="dcterms:W3CDTF">2023-09-01T21:16:13Z</dcterms:modified>
</cp:coreProperties>
</file>